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4"/>
  </p:handoutMasterIdLst>
  <p:sldIdLst>
    <p:sldId id="287" r:id="rId2"/>
    <p:sldId id="288" r:id="rId3"/>
  </p:sldIdLst>
  <p:sldSz cx="9144000" cy="6858000" type="screen4x3"/>
  <p:notesSz cx="6797675" cy="99266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68D-B6F0-42BE-AD86-7E9AFE50FFCE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46EEF-FA49-486C-8AC1-A5706EE084FD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5865813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5" name="Picture 9" descr="TEMPOWERPOINT kansi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8975"/>
            <a:ext cx="91440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727200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021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01.01.2008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Etunimi Sukunimi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53FA9D-51AB-490A-85A5-CF63E2AA1F67}" type="slidenum">
              <a:rPr lang="fi-FI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95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AAA03-76E1-486B-A903-6706EAD31A3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982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133350"/>
            <a:ext cx="2105025" cy="55276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395288" y="133350"/>
            <a:ext cx="6167437" cy="55276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8521A-999C-4F32-97EC-6BE79E7E32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31989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C788-637B-4332-B996-2809CCA09B0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89545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9804F-A982-44A7-92C4-1F327DD696A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02241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83125" y="1123950"/>
            <a:ext cx="41370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A4767-377A-4591-BFE1-66DB0BA9082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76023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D201B-5ECA-443E-9FE8-3AB7DE2DFBA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71462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EBD8-BFB1-4D92-B9AA-E9C89302643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47344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9C88A-49AE-46CD-8EA1-3D66F9E174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428591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99BE-D4E2-4EFC-BB0D-25C5662CC65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85594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4B726-9241-4785-8706-FC99F7F066C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84710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426200"/>
            <a:ext cx="9144000" cy="431800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1027" name="Picture 8" descr="TEMPOWERPOINT_sivu_sinine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768975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350"/>
            <a:ext cx="84248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3950"/>
            <a:ext cx="84248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2675" y="6616700"/>
            <a:ext cx="10906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01.01.2008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3513" y="6616700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Etunimi Sukunimi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6616700"/>
            <a:ext cx="477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2C9C-A473-4090-84C6-EC441AA4A322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69114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5113" indent="-2651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2pPr>
      <a:lvl3pPr marL="107632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43510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4pPr>
      <a:lvl5pPr marL="179387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5pPr>
      <a:lvl6pPr marL="22510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6pPr>
      <a:lvl7pPr marL="27082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7pPr>
      <a:lvl8pPr marL="31654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8pPr>
      <a:lvl9pPr marL="36226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323528" y="116632"/>
            <a:ext cx="100811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	</a:t>
            </a:r>
            <a:endParaRPr lang="fi-FI" dirty="0" smtClean="0"/>
          </a:p>
          <a:p>
            <a:r>
              <a:rPr lang="fi-FI" sz="2400" b="1" dirty="0" smtClean="0"/>
              <a:t>Tieto- neuvonta- ja ohjauspalveluiden ja nuorten palvelujen työkokous, Helsinki 10. – 11.3.2015</a:t>
            </a:r>
          </a:p>
          <a:p>
            <a:endParaRPr lang="fi-FI" b="1" dirty="0" smtClean="0"/>
          </a:p>
          <a:p>
            <a:endParaRPr lang="fi-FI" b="1" dirty="0" smtClean="0"/>
          </a:p>
          <a:p>
            <a:endParaRPr lang="fi-FI" b="1" dirty="0" smtClean="0"/>
          </a:p>
          <a:p>
            <a:r>
              <a:rPr lang="fi-FI" b="1" dirty="0" smtClean="0"/>
              <a:t>10.3. klo13.00 </a:t>
            </a:r>
          </a:p>
          <a:p>
            <a:endParaRPr lang="fi-FI" b="1" dirty="0" smtClean="0"/>
          </a:p>
          <a:p>
            <a:r>
              <a:rPr lang="fi-FI" sz="2000" b="1" dirty="0" smtClean="0"/>
              <a:t>Palveluprosessit - palveluiden nivoutuminen kokonaisuudeksi</a:t>
            </a:r>
            <a:r>
              <a:rPr lang="fi-FI" sz="2000" dirty="0" smtClean="0"/>
              <a:t> </a:t>
            </a:r>
          </a:p>
          <a:p>
            <a:endParaRPr lang="fi-FI" sz="2000" dirty="0" smtClean="0"/>
          </a:p>
          <a:p>
            <a:r>
              <a:rPr lang="fi-FI" sz="2400" dirty="0" smtClean="0"/>
              <a:t>Palveluesimerkki:</a:t>
            </a:r>
            <a:r>
              <a:rPr lang="fi-FI" sz="2000" dirty="0" smtClean="0"/>
              <a:t> 	</a:t>
            </a:r>
            <a:r>
              <a:rPr lang="fi-FI" sz="4800" dirty="0" smtClean="0"/>
              <a:t>Valmennukset</a:t>
            </a:r>
          </a:p>
          <a:p>
            <a:r>
              <a:rPr lang="fi-FI" dirty="0" smtClean="0"/>
              <a:t>			Antti Ronkainen ja Ari-Pekka Leminen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kehys 4"/>
          <p:cNvSpPr txBox="1"/>
          <p:nvPr/>
        </p:nvSpPr>
        <p:spPr>
          <a:xfrm>
            <a:off x="467544" y="476672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827584" y="548680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4" name="Tekstikehys 3"/>
          <p:cNvSpPr txBox="1"/>
          <p:nvPr/>
        </p:nvSpPr>
        <p:spPr>
          <a:xfrm>
            <a:off x="251520" y="478988"/>
            <a:ext cx="864096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b="1" dirty="0" smtClean="0"/>
              <a:t>Valmennusten hyödyt: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 Konkreettisesti hyödyn arvioinnin taustalla on oltava tavoite – lyhyen tai/ja pitkän aikavälin tavoite (koulutus, työ, joku muu)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 Vaatimuksena ratkaisu tai realistisen koulutus- ja työllistymissuunnitelman syntyminen!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 Täyttää asiakkaan urareppua: tiedot, taidot ja asenteet, joiden varassa voi eri elämän</a:t>
            </a:r>
          </a:p>
          <a:p>
            <a:r>
              <a:rPr lang="fi-FI" sz="1600" dirty="0" smtClean="0"/>
              <a:t>vaiheissa hankkia ja käsitellä tietoa itsestä, koulutusmahdollisuuksista ja työelämästä sekä tehdä tarkoituksenmukaisia ratkaisuja oman koulutus- ja työpolun rakentamiseksi 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 Valmennuksen tulokset hyödynnetään jatko-ohjauksessa, vai hyödynnetäänkö?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 Resurssihyöty: ei pelkkää ulkoistamista, vaan myös ainutlaatuinen tilaisuus tiiviiseen ohjaus- ja tukijaksoon</a:t>
            </a:r>
          </a:p>
          <a:p>
            <a:endParaRPr lang="fi-FI" sz="1600" dirty="0" smtClean="0"/>
          </a:p>
          <a:p>
            <a:r>
              <a:rPr lang="fi-FI" sz="1600" b="1" dirty="0" smtClean="0"/>
              <a:t>Valmennusten kytkeytyminen palvelukokonaisuuteen: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Liian usein eri valmennukset jäävät kovin irrallisiksi muista palveluista – työttömyys katkolle?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Ohjaukselliselle/prosessimaiselle työotteelle on  luonteenomaista eri vaiheiden ja </a:t>
            </a:r>
            <a:r>
              <a:rPr lang="fi-FI" sz="1600" smtClean="0"/>
              <a:t>palveluiden kytkeminen </a:t>
            </a:r>
            <a:r>
              <a:rPr lang="fi-FI" sz="1600" dirty="0" smtClean="0"/>
              <a:t>toisiinsa</a:t>
            </a:r>
          </a:p>
          <a:p>
            <a:pPr>
              <a:buFont typeface="Arial" pitchFamily="34" charset="0"/>
              <a:buChar char="•"/>
            </a:pPr>
            <a:r>
              <a:rPr lang="fi-FI" sz="1600" dirty="0" smtClean="0"/>
              <a:t> Parhaimmillaan asiakas itse kytkee eri vaiheet ja palvelut kokonaisuudeksi – useimmiten tuetusti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549F"/>
      </a:dk2>
      <a:lt2>
        <a:srgbClr val="808080"/>
      </a:lt2>
      <a:accent1>
        <a:srgbClr val="009FDA"/>
      </a:accent1>
      <a:accent2>
        <a:srgbClr val="00B299"/>
      </a:accent2>
      <a:accent3>
        <a:srgbClr val="FFFFFF"/>
      </a:accent3>
      <a:accent4>
        <a:srgbClr val="000000"/>
      </a:accent4>
      <a:accent5>
        <a:srgbClr val="AACDEA"/>
      </a:accent5>
      <a:accent6>
        <a:srgbClr val="00A18A"/>
      </a:accent6>
      <a:hlink>
        <a:srgbClr val="92D401"/>
      </a:hlink>
      <a:folHlink>
        <a:srgbClr val="00A551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549F"/>
        </a:dk2>
        <a:lt2>
          <a:srgbClr val="808080"/>
        </a:lt2>
        <a:accent1>
          <a:srgbClr val="009FDA"/>
        </a:accent1>
        <a:accent2>
          <a:srgbClr val="00B299"/>
        </a:accent2>
        <a:accent3>
          <a:srgbClr val="FFFFFF"/>
        </a:accent3>
        <a:accent4>
          <a:srgbClr val="000000"/>
        </a:accent4>
        <a:accent5>
          <a:srgbClr val="AACDEA"/>
        </a:accent5>
        <a:accent6>
          <a:srgbClr val="00A18A"/>
        </a:accent6>
        <a:hlink>
          <a:srgbClr val="92D401"/>
        </a:hlink>
        <a:folHlink>
          <a:srgbClr val="00A5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134</Words>
  <Application>Microsoft Office PowerPoint</Application>
  <PresentationFormat>Näytössä katseltava diaesitys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</vt:i4>
      </vt:variant>
    </vt:vector>
  </HeadingPairs>
  <TitlesOfParts>
    <vt:vector size="3" baseType="lpstr">
      <vt:lpstr>Oletusrakenne</vt:lpstr>
      <vt:lpstr>Dia 1</vt:lpstr>
      <vt:lpstr>Dia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Karlsson Ulla-Jill</dc:creator>
  <cp:lastModifiedBy>temasunmti1</cp:lastModifiedBy>
  <cp:revision>64</cp:revision>
  <dcterms:created xsi:type="dcterms:W3CDTF">2014-03-12T08:39:42Z</dcterms:created>
  <dcterms:modified xsi:type="dcterms:W3CDTF">2015-03-12T09:49:50Z</dcterms:modified>
</cp:coreProperties>
</file>